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0" r:id="rId4"/>
    <p:sldId id="257" r:id="rId5"/>
    <p:sldId id="258" r:id="rId6"/>
    <p:sldId id="259" r:id="rId7"/>
    <p:sldId id="260" r:id="rId8"/>
    <p:sldId id="261" r:id="rId9"/>
    <p:sldId id="269" r:id="rId10"/>
    <p:sldId id="267" r:id="rId11"/>
    <p:sldId id="262" r:id="rId12"/>
    <p:sldId id="271" r:id="rId13"/>
    <p:sldId id="26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47" d="100"/>
          <a:sy n="47" d="100"/>
        </p:scale>
        <p:origin x="10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C704B-7F75-E931-2C62-163902EEC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A4BAA23-9573-DF03-AE6E-4EFF239EF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62883B-1D70-0421-6AAA-FA191D7A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653D-8555-46F6-9565-D1C6B14FB41E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67FEB8-8EA6-8068-B3AB-640D0434B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94761A-D58D-E4F8-ADC9-EEF840E1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FE4AE-0598-43DF-A778-C9BD03681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849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6BD19-7057-6E6C-FBB3-C374110B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154C62E-F526-6700-64B1-E6D8D3A21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63EC12-2B38-86CF-1124-A01E73E37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653D-8555-46F6-9565-D1C6B14FB41E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74C6B8-D21A-2A16-7DDD-5D087390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0EF0F4-2EFB-215F-86DD-D2B30D2B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FE4AE-0598-43DF-A778-C9BD03681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1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AEA9FF3-3DEB-22D9-776E-3D47E593E2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C0DAFD-EC53-3C21-30AD-2FA55807F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5D328B-C03B-738E-A5FB-1AA40A9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653D-8555-46F6-9565-D1C6B14FB41E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6DD8BC-AF28-DE5C-3D8C-543731B0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EA2457-97BA-85B8-4AE2-A6FC74A3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FE4AE-0598-43DF-A778-C9BD03681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42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12ED7-260C-7E44-81A1-CB4CE33E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5B69F4-74AB-9B38-D51A-D5BF2D30A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26F876-4250-EED4-AB4C-0B0C56C9B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653D-8555-46F6-9565-D1C6B14FB41E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AC44FA-B1B1-5A25-E1D4-BBC57E634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63FCC4-D5A9-9706-610D-DEE214A9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FE4AE-0598-43DF-A778-C9BD03681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74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B14B9A-33DE-2AD7-8590-E9D88F73A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261BFE-ADCE-446A-974D-17B6923D5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9E25EB-E361-DC3D-00F0-933242A61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653D-8555-46F6-9565-D1C6B14FB41E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8591E-3B7F-8549-8187-13CBE9004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500B9F-D44F-CF22-D738-A64C910F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FE4AE-0598-43DF-A778-C9BD03681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350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A99E2-D1A6-0E76-E10D-A275A70B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834347-E115-2D0E-D358-859BDCC0B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00DA54-04DC-F1B2-6C27-52CBCB8FF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26DF024-0FD9-4B5E-729F-01DA9941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653D-8555-46F6-9565-D1C6B14FB41E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865D6E-0DA6-6F6F-7179-4A1E41F1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A6ADC0-AD39-9DCD-0973-DE80BCEED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FE4AE-0598-43DF-A778-C9BD03681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978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328A8-327B-BC24-77E9-AAB69A78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06E0AC-9344-79EB-7C15-2B30D79B5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DE65C31-09C4-309A-9F7C-5FE13E42A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8FB3B61-4770-7B8A-1D42-4D92168E38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325B506-162F-24D0-88A3-8774B4AE7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C521EC-F997-D1E8-6477-294F91100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653D-8555-46F6-9565-D1C6B14FB41E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E950E1-E613-3538-00CA-742B8F874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7B0082-3122-9822-2D72-C40B46F1D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FE4AE-0598-43DF-A778-C9BD03681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075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90646-7F88-BA93-4074-05CF3490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A5D55D-417C-BEE4-1D89-17621DAE2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653D-8555-46F6-9565-D1C6B14FB41E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47CA9E-4282-640C-0EF4-000FFD0B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9D0296-06C5-0388-25C4-ED20B7B6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FE4AE-0598-43DF-A778-C9BD03681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3107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76391F-566D-B096-7DC5-78C9C2D3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653D-8555-46F6-9565-D1C6B14FB41E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32A4DB-3620-4BFB-1DA4-0185A91F8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FF6446-4764-BBCD-09BE-786D692B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FE4AE-0598-43DF-A778-C9BD03681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8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956F71-1789-B685-CD03-BC71694DC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D4F761-317E-504E-0CAD-7EB57CC1C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9F1112-AF26-C7AE-18D4-CEC024AF3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789FD8-CB17-547D-26B2-19BBB48DE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653D-8555-46F6-9565-D1C6B14FB41E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9CEE3B-14C8-EC29-6378-CF31992C7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94F0B5-33D2-99F7-C763-D24B708E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FE4AE-0598-43DF-A778-C9BD03681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871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4EE9C-DA2A-F321-27D5-2916E5C2B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1AE55E-68E7-62FC-7AF3-8957758584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5B5AE3-B6B4-A4B6-5BFF-E2336F12E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81AD41-E45C-869A-0A16-A2D639845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653D-8555-46F6-9565-D1C6B14FB41E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F6DAA9-482F-1566-6F31-A0FC86BBE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388ADB-C946-C31C-0A23-A665339EE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FE4AE-0598-43DF-A778-C9BD03681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9108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6614318-01C0-4BDE-A2BF-05CAC12D4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106EE5-810C-40AB-0708-0AA8E5F0D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0C3CFD-3B41-974F-6DA7-411636945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94653D-8555-46F6-9565-D1C6B14FB41E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CABE0E-0FD9-27BB-E4C4-547D254DCF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0AED4F-042E-3746-05D2-6BB413C3A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7FE4AE-0598-43DF-A778-C9BD03681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24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530A2E-F412-F42A-5B04-D247041ADB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4349" r="-1" b="443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7AD598A-65E6-50FE-2308-A34C74F9D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de-DE" sz="6600" dirty="0" err="1">
                <a:solidFill>
                  <a:schemeClr val="bg1"/>
                </a:solidFill>
              </a:rPr>
              <a:t>Archery</a:t>
            </a:r>
            <a:r>
              <a:rPr lang="de-DE" sz="6600" dirty="0">
                <a:solidFill>
                  <a:schemeClr val="bg1"/>
                </a:solidFill>
              </a:rPr>
              <a:t> Game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19589E0-4C58-E17B-F9AB-BD97816CE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Frederik Simon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8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722E88-0F02-CF84-91AB-1473978D2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973C34-5412-79BD-CE2E-DD5A7E635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039C12-9FFC-7A0E-0A81-889B40842D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4349" r="-1" b="443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D32FA1-CDB8-F098-1A99-00D1A912C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de-DE" sz="6600" dirty="0">
                <a:solidFill>
                  <a:schemeClr val="bg1"/>
                </a:solidFill>
              </a:rPr>
              <a:t>Live Demonstration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C14E96-8D0B-2134-E7AB-441A51BB0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782355E-3910-42CC-A8AB-7679A8F5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19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4D87F3-6C5F-A808-AC24-DAB03CCD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de-DE" sz="4000"/>
              <a:t>Adressing the Users Need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831E81-E09E-8E48-8C23-575CCFD92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de-DE" sz="2000"/>
              <a:t>Easy Game setup </a:t>
            </a:r>
          </a:p>
          <a:p>
            <a:r>
              <a:rPr lang="de-DE" sz="2000"/>
              <a:t>Minimal equipment </a:t>
            </a:r>
          </a:p>
          <a:p>
            <a:r>
              <a:rPr lang="de-DE" sz="2000"/>
              <a:t>Simple to understand to play </a:t>
            </a:r>
          </a:p>
          <a:p>
            <a:r>
              <a:rPr lang="de-DE" sz="2000"/>
              <a:t>Easy to experiment with new features and improve the game </a:t>
            </a:r>
          </a:p>
          <a:p>
            <a:pPr marL="0" indent="0">
              <a:buNone/>
            </a:pPr>
            <a:r>
              <a:rPr lang="de-DE" sz="2000"/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6F6D123-C9F3-4253-2D11-64E4B16E62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747" b="2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023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01FE10-37C3-7E4C-C504-9DB4A62B3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48E09A8F-BC23-0B1E-DF7D-DACEA98BF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DB4BD1-0133-41B0-23E8-4A93E519D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de-DE" sz="4000" dirty="0"/>
              <a:t>Possible </a:t>
            </a:r>
            <a:r>
              <a:rPr lang="de-DE" sz="4000" dirty="0" err="1"/>
              <a:t>Improvements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B57C9A-FD2E-5BBF-D44A-F95E526AC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1831148"/>
            <a:ext cx="5334197" cy="3769835"/>
          </a:xfrm>
        </p:spPr>
        <p:txBody>
          <a:bodyPr anchor="ctr">
            <a:normAutofit/>
          </a:bodyPr>
          <a:lstStyle/>
          <a:p>
            <a:r>
              <a:rPr lang="de-DE" sz="2000" dirty="0"/>
              <a:t>Add a </a:t>
            </a:r>
            <a:r>
              <a:rPr lang="de-DE" sz="2000" dirty="0" err="1"/>
              <a:t>scoring</a:t>
            </a:r>
            <a:r>
              <a:rPr lang="de-DE" sz="2000" dirty="0"/>
              <a:t> </a:t>
            </a:r>
            <a:r>
              <a:rPr lang="de-DE" sz="2000" dirty="0" err="1"/>
              <a:t>system</a:t>
            </a:r>
            <a:r>
              <a:rPr lang="de-DE" sz="2000" dirty="0"/>
              <a:t> </a:t>
            </a:r>
          </a:p>
          <a:p>
            <a:r>
              <a:rPr lang="en-US" sz="2000" dirty="0"/>
              <a:t>Add a shooting animation</a:t>
            </a:r>
          </a:p>
          <a:p>
            <a:r>
              <a:rPr lang="en-US" sz="2000" dirty="0"/>
              <a:t>Aim just with rotating arm and bow </a:t>
            </a:r>
          </a:p>
          <a:p>
            <a:r>
              <a:rPr lang="en-US" sz="2000" dirty="0"/>
              <a:t>Game and pause interface</a:t>
            </a:r>
            <a:endParaRPr lang="de-DE" sz="2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F9BB155-364C-CCA1-4405-4399C050FA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747" b="2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4226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0E547D-1C76-69B3-1198-3D313AB3A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C33276-A5A8-3D96-B316-42425FB62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1C9DC3-1C73-8E79-ED1C-EEA44440B6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4349" r="-1" b="443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DA9AAA-D8C7-7737-EFFC-9F15DD2B1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de-DE" sz="6600" dirty="0" err="1">
                <a:solidFill>
                  <a:schemeClr val="bg1"/>
                </a:solidFill>
              </a:rPr>
              <a:t>Thank</a:t>
            </a:r>
            <a:r>
              <a:rPr lang="de-DE" sz="6600" dirty="0">
                <a:solidFill>
                  <a:schemeClr val="bg1"/>
                </a:solidFill>
              </a:rPr>
              <a:t> </a:t>
            </a:r>
            <a:r>
              <a:rPr lang="de-DE" sz="6600" dirty="0" err="1">
                <a:solidFill>
                  <a:schemeClr val="bg1"/>
                </a:solidFill>
              </a:rPr>
              <a:t>you</a:t>
            </a:r>
            <a:r>
              <a:rPr lang="de-DE" sz="66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0567DD-7051-17EB-A311-58929ECA5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3ACC2560-DC10-9C53-4DCD-C68C2AFD3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2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CC49A8-2730-4C96-DA79-7C51E5119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de-DE" sz="4000"/>
              <a:t>Need of an motion controlled Archery Game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931A6A-65AE-778E-649B-256A5BAB7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291851"/>
            <a:ext cx="6095996" cy="41918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Use Case:</a:t>
            </a:r>
          </a:p>
          <a:p>
            <a:r>
              <a:rPr lang="en-US" sz="2000" dirty="0"/>
              <a:t>motion controlled games are not accessible on pc</a:t>
            </a:r>
          </a:p>
          <a:p>
            <a:r>
              <a:rPr lang="en-US" sz="2000" dirty="0"/>
              <a:t>only with expensive equipment  or a console </a:t>
            </a:r>
          </a:p>
          <a:p>
            <a:r>
              <a:rPr lang="en-US" sz="2000" dirty="0"/>
              <a:t>provide a relatively cheap and easy solution to be able to do so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Worth Addressing:</a:t>
            </a:r>
          </a:p>
          <a:p>
            <a:r>
              <a:rPr lang="en-US" sz="2000" dirty="0"/>
              <a:t>Very popular as Party or Coop games (Wii Sports)</a:t>
            </a:r>
          </a:p>
          <a:p>
            <a:r>
              <a:rPr lang="en-US" sz="2000" dirty="0"/>
              <a:t>Focus not on fancy features and really good graphics</a:t>
            </a:r>
          </a:p>
          <a:p>
            <a:r>
              <a:rPr lang="en-US" sz="2000" dirty="0"/>
              <a:t>Focused easy to play and understand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4B1168-FC96-5088-9AF1-ABA5CA72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865" t="-1892" r="54612" b="1894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5384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70ECA8-7F87-A6B0-47F4-61694B0E1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8C0A0575-F65A-60FC-3B3A-B5C2C0860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655FAA-9A7A-643B-6B64-F7FDC85AF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de-DE" sz="4000"/>
              <a:t>Need of an motion controlled Archery Game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4FA104-0EBF-98AF-2690-0A99F91B4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291851"/>
            <a:ext cx="6095996" cy="41918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Intended Users:</a:t>
            </a:r>
          </a:p>
          <a:p>
            <a:r>
              <a:rPr lang="en-US" sz="2000" dirty="0"/>
              <a:t>Families and Party Gamers </a:t>
            </a:r>
          </a:p>
          <a:p>
            <a:r>
              <a:rPr lang="en-US" sz="2000" dirty="0"/>
              <a:t>compete against your friends and family </a:t>
            </a:r>
          </a:p>
          <a:p>
            <a:r>
              <a:rPr lang="en-US" sz="2000" dirty="0"/>
              <a:t>Developers and DIY Gamers: add cool features and customize it </a:t>
            </a:r>
          </a:p>
          <a:p>
            <a:r>
              <a:rPr lang="en-US" sz="2000" dirty="0"/>
              <a:t> Casual Gamers who want to enjoy a motion controlled game 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9450B03-2A89-2F8B-73D6-529BBD36B6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865" t="-1892" r="54612" b="1894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149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Handschrift, Kinderkunst, Schrift enthält.&#10;&#10;KI-generierte Inhalte können fehlerhaft sein.">
            <a:extLst>
              <a:ext uri="{FF2B5EF4-FFF2-40B4-BE49-F238E27FC236}">
                <a16:creationId xmlns:a16="http://schemas.microsoft.com/office/drawing/2014/main" id="{7DD0FABC-98CC-F127-1575-5151AF60F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9440"/>
            <a:ext cx="10515600" cy="625912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F18E39-4110-B8FE-FA9C-69639393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	Basic </a:t>
            </a:r>
            <a:r>
              <a:rPr lang="de-DE" dirty="0" err="1"/>
              <a:t>idea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1106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Slide Background">
            <a:extLst>
              <a:ext uri="{FF2B5EF4-FFF2-40B4-BE49-F238E27FC236}">
                <a16:creationId xmlns:a16="http://schemas.microsoft.com/office/drawing/2014/main" id="{7B0EAC71-1588-4F05-B8F6-39B63FC63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nt">
            <a:extLst>
              <a:ext uri="{FF2B5EF4-FFF2-40B4-BE49-F238E27FC236}">
                <a16:creationId xmlns:a16="http://schemas.microsoft.com/office/drawing/2014/main" id="{B7D0ACE8-8ED8-4CA7-9DDB-B725E80C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1700" y="0"/>
            <a:ext cx="10472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864AAEA-8DC4-4D15-864C-B53C5B4CC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E82F361B-984A-43B6-AFE8-1F1439428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299"/>
            <a:ext cx="12191999" cy="2726601"/>
          </a:xfrm>
          <a:prstGeom prst="rect">
            <a:avLst/>
          </a:prstGeom>
          <a:ln>
            <a:noFill/>
          </a:ln>
          <a:effectLst>
            <a:outerShdw blurRad="596900" dist="330200" dir="714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108F2-38AC-D7E3-1C68-1D059EDBB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529088"/>
            <a:ext cx="4697303" cy="1804680"/>
          </a:xfrm>
        </p:spPr>
        <p:txBody>
          <a:bodyPr>
            <a:normAutofit/>
          </a:bodyPr>
          <a:lstStyle/>
          <a:p>
            <a:r>
              <a:rPr lang="de-DE" sz="4000"/>
              <a:t>Visuals</a:t>
            </a:r>
          </a:p>
        </p:txBody>
      </p: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4F2A6A32-9ADF-4DD4-AEA5-0D1FF0F8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8" y="0"/>
            <a:ext cx="6096001" cy="6849700"/>
          </a:xfrm>
          <a:prstGeom prst="rect">
            <a:avLst/>
          </a:prstGeom>
          <a:ln>
            <a:noFill/>
          </a:ln>
          <a:effectLst>
            <a:outerShdw blurRad="596900" dist="317500" dir="8820000" sx="87000" sy="87000" algn="t" rotWithShape="0">
              <a:schemeClr val="tx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fik 41" descr="Ein Bild, das Pflanze, Baum, draußen enthält.&#10;&#10;KI-generierte Inhalte können fehlerhaft sein.">
            <a:extLst>
              <a:ext uri="{FF2B5EF4-FFF2-40B4-BE49-F238E27FC236}">
                <a16:creationId xmlns:a16="http://schemas.microsoft.com/office/drawing/2014/main" id="{BE687F3F-EF08-E3DB-7B9C-651C7973A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0" r="1846"/>
          <a:stretch/>
        </p:blipFill>
        <p:spPr>
          <a:xfrm>
            <a:off x="20" y="2734900"/>
            <a:ext cx="6095983" cy="4131399"/>
          </a:xfrm>
          <a:prstGeom prst="rect">
            <a:avLst/>
          </a:prstGeom>
        </p:spPr>
      </p:pic>
      <p:pic>
        <p:nvPicPr>
          <p:cNvPr id="11" name="Grafik 10" descr="Ein Bild, das Waffe, Cartoon, Fiktive Gestalt, Fiktion enthält.&#10;&#10;KI-generierte Inhalte können fehlerhaft sein.">
            <a:extLst>
              <a:ext uri="{FF2B5EF4-FFF2-40B4-BE49-F238E27FC236}">
                <a16:creationId xmlns:a16="http://schemas.microsoft.com/office/drawing/2014/main" id="{2CF935C7-2D96-F746-7D55-73447B2A1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8"/>
          <a:stretch/>
        </p:blipFill>
        <p:spPr>
          <a:xfrm>
            <a:off x="9144012" y="-12883"/>
            <a:ext cx="3048001" cy="2751500"/>
          </a:xfrm>
          <a:prstGeom prst="rect">
            <a:avLst/>
          </a:prstGeom>
        </p:spPr>
      </p:pic>
      <p:pic>
        <p:nvPicPr>
          <p:cNvPr id="25" name="Grafik 24" descr="Ein Bild, das Kunst enthält.&#10;&#10;KI-generierte Inhalte können fehlerhaft sein.">
            <a:extLst>
              <a:ext uri="{FF2B5EF4-FFF2-40B4-BE49-F238E27FC236}">
                <a16:creationId xmlns:a16="http://schemas.microsoft.com/office/drawing/2014/main" id="{BB8ED95A-0DA0-B21D-3A05-E8CDBF98E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8" b="6"/>
          <a:stretch/>
        </p:blipFill>
        <p:spPr>
          <a:xfrm>
            <a:off x="5993379" y="-12883"/>
            <a:ext cx="3054096" cy="27515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69A0B4-179C-1666-D426-FF21C3D52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4838" y="3234518"/>
            <a:ext cx="4505275" cy="3121831"/>
          </a:xfrm>
        </p:spPr>
        <p:txBody>
          <a:bodyPr anchor="ctr">
            <a:normAutofit/>
          </a:bodyPr>
          <a:lstStyle/>
          <a:p>
            <a:r>
              <a:rPr lang="de-DE" sz="2000"/>
              <a:t>Let</a:t>
            </a:r>
            <a:r>
              <a:rPr lang="de-DE" sz="2000" dirty="0"/>
              <a:t> ChatGPT </a:t>
            </a:r>
            <a:r>
              <a:rPr lang="de-DE" sz="2000"/>
              <a:t>create</a:t>
            </a:r>
            <a:r>
              <a:rPr lang="de-DE" sz="2000" dirty="0"/>
              <a:t> </a:t>
            </a:r>
            <a:r>
              <a:rPr lang="de-DE" sz="2000"/>
              <a:t>cartoon</a:t>
            </a:r>
            <a:r>
              <a:rPr lang="de-DE" sz="2000" dirty="0"/>
              <a:t> like </a:t>
            </a:r>
            <a:r>
              <a:rPr lang="de-DE" sz="2000"/>
              <a:t>visuals</a:t>
            </a:r>
            <a:r>
              <a:rPr lang="de-DE" sz="2000" dirty="0"/>
              <a:t> </a:t>
            </a:r>
            <a:r>
              <a:rPr lang="de-DE" sz="2000"/>
              <a:t>for</a:t>
            </a:r>
            <a:r>
              <a:rPr lang="de-DE" sz="2000" dirty="0"/>
              <a:t> </a:t>
            </a:r>
            <a:r>
              <a:rPr lang="de-DE" sz="2000"/>
              <a:t>backround</a:t>
            </a:r>
            <a:r>
              <a:rPr lang="de-DE" sz="2000" dirty="0"/>
              <a:t>, </a:t>
            </a:r>
            <a:r>
              <a:rPr lang="de-DE" sz="2000"/>
              <a:t>archer</a:t>
            </a:r>
            <a:r>
              <a:rPr lang="de-DE" sz="2000" dirty="0"/>
              <a:t> and </a:t>
            </a:r>
            <a:r>
              <a:rPr lang="de-DE" sz="2000"/>
              <a:t>arrow</a:t>
            </a:r>
            <a:endParaRPr lang="de-DE" sz="2000" dirty="0"/>
          </a:p>
          <a:p>
            <a:r>
              <a:rPr lang="de-DE" sz="2000" dirty="0"/>
              <a:t>Remove </a:t>
            </a:r>
            <a:r>
              <a:rPr lang="de-DE" sz="2000"/>
              <a:t>bakround</a:t>
            </a:r>
            <a:r>
              <a:rPr lang="de-DE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912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EEDFD83B-474E-42D8-99FD-25099162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18AC0D4-F32D-4067-9F63-E553F4AFF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3429000"/>
          </a:xfrm>
          <a:prstGeom prst="rect">
            <a:avLst/>
          </a:prstGeom>
          <a:ln>
            <a:noFill/>
          </a:ln>
          <a:effectLst>
            <a:outerShdw blurRad="203200" dist="1270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8A9491-D58D-B3CD-9A54-EB37BBFDD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84047"/>
            <a:ext cx="4495999" cy="2658201"/>
          </a:xfrm>
        </p:spPr>
        <p:txBody>
          <a:bodyPr anchor="ctr">
            <a:normAutofit/>
          </a:bodyPr>
          <a:lstStyle/>
          <a:p>
            <a:r>
              <a:rPr lang="de-DE" sz="4000"/>
              <a:t>Visuals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D7BCBC-7992-E1A5-AB50-5F5B6061C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4048"/>
            <a:ext cx="5257799" cy="2658201"/>
          </a:xfrm>
        </p:spPr>
        <p:txBody>
          <a:bodyPr anchor="ctr">
            <a:normAutofit/>
          </a:bodyPr>
          <a:lstStyle/>
          <a:p>
            <a:r>
              <a:rPr lang="de-DE" sz="2000" dirty="0" err="1"/>
              <a:t>Rotate</a:t>
            </a:r>
            <a:r>
              <a:rPr lang="de-DE" sz="2000" dirty="0"/>
              <a:t> and </a:t>
            </a:r>
            <a:r>
              <a:rPr lang="de-DE" sz="2000" dirty="0" err="1"/>
              <a:t>translate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pictures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archer</a:t>
            </a:r>
            <a:r>
              <a:rPr lang="de-DE" sz="2000" dirty="0"/>
              <a:t> and </a:t>
            </a:r>
            <a:r>
              <a:rPr lang="de-DE" sz="2000" dirty="0" err="1"/>
              <a:t>arrow</a:t>
            </a:r>
            <a:r>
              <a:rPr lang="de-DE" sz="2000" dirty="0"/>
              <a:t> </a:t>
            </a:r>
            <a:r>
              <a:rPr lang="de-DE" sz="2000" dirty="0" err="1"/>
              <a:t>depending</a:t>
            </a:r>
            <a:r>
              <a:rPr lang="de-DE" sz="2000" dirty="0"/>
              <a:t> on </a:t>
            </a:r>
            <a:r>
              <a:rPr lang="de-DE" sz="2000" dirty="0" err="1"/>
              <a:t>their</a:t>
            </a:r>
            <a:r>
              <a:rPr lang="de-DE" sz="2000" dirty="0"/>
              <a:t> angle and </a:t>
            </a:r>
            <a:r>
              <a:rPr lang="de-DE" sz="2000" dirty="0" err="1"/>
              <a:t>position</a:t>
            </a:r>
            <a:r>
              <a:rPr lang="de-DE" sz="2000" dirty="0"/>
              <a:t> </a:t>
            </a:r>
            <a:r>
              <a:rPr lang="de-DE" sz="2000" dirty="0" err="1"/>
              <a:t>attributes</a:t>
            </a:r>
            <a:r>
              <a:rPr lang="de-DE" sz="2000" dirty="0"/>
              <a:t> </a:t>
            </a:r>
          </a:p>
          <a:p>
            <a:r>
              <a:rPr lang="de-DE" sz="2000" dirty="0"/>
              <a:t>Display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rotated</a:t>
            </a:r>
            <a:r>
              <a:rPr lang="de-DE" sz="2000" dirty="0"/>
              <a:t> </a:t>
            </a:r>
            <a:r>
              <a:rPr lang="de-DE" sz="2000" dirty="0" err="1"/>
              <a:t>pictures</a:t>
            </a:r>
            <a:endParaRPr lang="de-DE" sz="2000" dirty="0"/>
          </a:p>
          <a:p>
            <a:r>
              <a:rPr lang="de-DE" sz="2000" dirty="0"/>
              <a:t>Target: </a:t>
            </a:r>
            <a:r>
              <a:rPr lang="de-DE" sz="2000" dirty="0" err="1"/>
              <a:t>draw</a:t>
            </a:r>
            <a:r>
              <a:rPr lang="de-DE" sz="2000" dirty="0"/>
              <a:t> </a:t>
            </a:r>
            <a:r>
              <a:rPr lang="de-DE" sz="2000" dirty="0" err="1"/>
              <a:t>concentric</a:t>
            </a:r>
            <a:r>
              <a:rPr lang="de-DE" sz="2000" dirty="0"/>
              <a:t> </a:t>
            </a:r>
            <a:r>
              <a:rPr lang="de-DE" sz="2000" dirty="0" err="1"/>
              <a:t>circles</a:t>
            </a:r>
            <a:r>
              <a:rPr lang="de-DE" sz="2000" dirty="0"/>
              <a:t> in different </a:t>
            </a:r>
            <a:r>
              <a:rPr lang="de-DE" sz="2000" dirty="0" err="1"/>
              <a:t>colors</a:t>
            </a:r>
            <a:endParaRPr lang="de-DE" sz="2000" dirty="0"/>
          </a:p>
        </p:txBody>
      </p:sp>
      <p:pic>
        <p:nvPicPr>
          <p:cNvPr id="7" name="Grafik 6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416BB1C9-2DE0-A75D-51C0-8A99F0F8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689" y="3813047"/>
            <a:ext cx="6854622" cy="974078"/>
          </a:xfrm>
          <a:prstGeom prst="rect">
            <a:avLst/>
          </a:prstGeom>
          <a:effectLst/>
        </p:spPr>
      </p:pic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FBFB78AC-FF03-5B35-1A28-24F72C9F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689" y="5092286"/>
            <a:ext cx="6854622" cy="13067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01330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Slide Background">
            <a:extLst>
              <a:ext uri="{FF2B5EF4-FFF2-40B4-BE49-F238E27FC236}">
                <a16:creationId xmlns:a16="http://schemas.microsoft.com/office/drawing/2014/main" id="{EEDFD83B-474E-42D8-99FD-25099162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18AC0D4-F32D-4067-9F63-E553F4AFF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3429000"/>
          </a:xfrm>
          <a:prstGeom prst="rect">
            <a:avLst/>
          </a:prstGeom>
          <a:ln>
            <a:noFill/>
          </a:ln>
          <a:effectLst>
            <a:outerShdw blurRad="203200" dist="1270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244F7C-DE7C-1719-4E4C-EE8005A6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84047"/>
            <a:ext cx="4495999" cy="26582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Physics I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4D5F608-4EBB-141E-15C2-981E0DE14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4048"/>
            <a:ext cx="5257799" cy="2658201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Calculate initial velocity </a:t>
            </a:r>
          </a:p>
          <a:p>
            <a:r>
              <a:rPr lang="en-US" sz="2000" dirty="0"/>
              <a:t>Calculate gravity in pixel/s^2</a:t>
            </a:r>
          </a:p>
        </p:txBody>
      </p:sp>
      <p:pic>
        <p:nvPicPr>
          <p:cNvPr id="13" name="Grafik 12" descr="Ein Bild, das Handschrift, Schrift, Text, Kalligrafie enthält.&#10;&#10;KI-generierte Inhalte können fehlerhaft sein.">
            <a:extLst>
              <a:ext uri="{FF2B5EF4-FFF2-40B4-BE49-F238E27FC236}">
                <a16:creationId xmlns:a16="http://schemas.microsoft.com/office/drawing/2014/main" id="{3C585DEA-F6E9-9655-5111-2639206CF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608" y="4066580"/>
            <a:ext cx="5160779" cy="1612743"/>
          </a:xfrm>
          <a:prstGeom prst="rect">
            <a:avLst/>
          </a:prstGeom>
          <a:effectLst/>
        </p:spPr>
      </p:pic>
      <p:pic>
        <p:nvPicPr>
          <p:cNvPr id="7" name="Inhaltsplatzhalter 6" descr="Ein Bild, das Handschrift, Text, Schrift enthält.&#10;&#10;KI-generierte Inhalte können fehlerhaft sein.">
            <a:extLst>
              <a:ext uri="{FF2B5EF4-FFF2-40B4-BE49-F238E27FC236}">
                <a16:creationId xmlns:a16="http://schemas.microsoft.com/office/drawing/2014/main" id="{0A184617-3447-1B88-96EB-ACB341152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02" y="3908536"/>
            <a:ext cx="5109485" cy="192883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114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Slide Background">
            <a:extLst>
              <a:ext uri="{FF2B5EF4-FFF2-40B4-BE49-F238E27FC236}">
                <a16:creationId xmlns:a16="http://schemas.microsoft.com/office/drawing/2014/main" id="{CAB6D7AF-734C-43E5-AE74-E8EC5D462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EDE08C-2A48-9C8F-825C-E0EA94C25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1"/>
            <a:ext cx="5333999" cy="14751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Equations of Motion</a:t>
            </a:r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36830A5B-65B2-40C0-80F8-67EFC8A6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1" y="0"/>
            <a:ext cx="5410196" cy="6862190"/>
          </a:xfrm>
          <a:prstGeom prst="rect">
            <a:avLst/>
          </a:prstGeom>
          <a:ln>
            <a:noFill/>
          </a:ln>
          <a:effectLst>
            <a:outerShdw blurRad="317500" dist="2540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4D88CD9-F662-DC6B-BA3D-6D4BD5D5B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3481" y="714028"/>
            <a:ext cx="4033895" cy="14824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dirty="0"/>
              <a:t>Move method of the Arrow class </a:t>
            </a:r>
            <a:endParaRPr lang="en-US" sz="2400" dirty="0"/>
          </a:p>
        </p:txBody>
      </p:sp>
      <p:pic>
        <p:nvPicPr>
          <p:cNvPr id="11" name="Inhaltsplatzhalter 10" descr="Ein Bild, das Handschrift, Text, Schrift, Reihe enthält.&#10;&#10;KI-generierte Inhalte können fehlerhaft sein.">
            <a:extLst>
              <a:ext uri="{FF2B5EF4-FFF2-40B4-BE49-F238E27FC236}">
                <a16:creationId xmlns:a16="http://schemas.microsoft.com/office/drawing/2014/main" id="{43DD4E17-4F08-C49C-9456-75FB790A1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39" y="2459518"/>
            <a:ext cx="5575854" cy="2397617"/>
          </a:xfrm>
          <a:prstGeom prst="rect">
            <a:avLst/>
          </a:prstGeom>
        </p:spPr>
      </p:pic>
      <p:pic>
        <p:nvPicPr>
          <p:cNvPr id="5" name="Grafik 4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5787D5D6-8884-A38B-7A23-44AA1CC89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81" y="2459518"/>
            <a:ext cx="4227908" cy="288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69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BCBE5C0-353D-D9DF-0026-95D665A5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762001"/>
            <a:ext cx="4080362" cy="1708242"/>
          </a:xfrm>
        </p:spPr>
        <p:txBody>
          <a:bodyPr anchor="ctr">
            <a:normAutofit/>
          </a:bodyPr>
          <a:lstStyle/>
          <a:p>
            <a:r>
              <a:rPr lang="de-DE" sz="4000"/>
              <a:t>Determine Attitude and Power 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A36A893-9F80-AF68-C16F-F481F11F0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470244"/>
            <a:ext cx="4080361" cy="3769834"/>
          </a:xfrm>
        </p:spPr>
        <p:txBody>
          <a:bodyPr anchor="ctr">
            <a:normAutofit/>
          </a:bodyPr>
          <a:lstStyle/>
          <a:p>
            <a:r>
              <a:rPr lang="de-DE" sz="2000" dirty="0"/>
              <a:t>Combine </a:t>
            </a:r>
            <a:r>
              <a:rPr lang="de-DE" sz="2000"/>
              <a:t>acceleration</a:t>
            </a:r>
            <a:r>
              <a:rPr lang="de-DE" sz="2000" dirty="0"/>
              <a:t> </a:t>
            </a:r>
            <a:r>
              <a:rPr lang="de-DE" sz="2000"/>
              <a:t>measurements</a:t>
            </a:r>
            <a:r>
              <a:rPr lang="de-DE" sz="2000" dirty="0"/>
              <a:t> </a:t>
            </a:r>
            <a:r>
              <a:rPr lang="de-DE" sz="2000"/>
              <a:t>to</a:t>
            </a:r>
            <a:r>
              <a:rPr lang="de-DE" sz="2000" dirty="0"/>
              <a:t> </a:t>
            </a:r>
            <a:r>
              <a:rPr lang="de-DE" sz="2000"/>
              <a:t>get</a:t>
            </a:r>
            <a:r>
              <a:rPr lang="de-DE" sz="2000" dirty="0"/>
              <a:t> roll angle in </a:t>
            </a:r>
            <a:r>
              <a:rPr lang="de-DE" sz="2000"/>
              <a:t>the</a:t>
            </a:r>
            <a:r>
              <a:rPr lang="de-DE" sz="2000" dirty="0"/>
              <a:t> IMU frame </a:t>
            </a:r>
          </a:p>
          <a:p>
            <a:r>
              <a:rPr lang="de-DE" sz="2000" dirty="0"/>
              <a:t>Filter </a:t>
            </a:r>
            <a:r>
              <a:rPr lang="de-DE" sz="2000"/>
              <a:t>accelerometer</a:t>
            </a:r>
            <a:r>
              <a:rPr lang="de-DE" sz="2000" dirty="0"/>
              <a:t> </a:t>
            </a:r>
            <a:r>
              <a:rPr lang="de-DE" sz="2000"/>
              <a:t>data</a:t>
            </a:r>
            <a:r>
              <a:rPr lang="de-DE" sz="2000" dirty="0"/>
              <a:t> and </a:t>
            </a:r>
            <a:r>
              <a:rPr lang="de-DE" sz="2000"/>
              <a:t>set</a:t>
            </a:r>
            <a:r>
              <a:rPr lang="de-DE" sz="2000" dirty="0"/>
              <a:t> </a:t>
            </a:r>
            <a:r>
              <a:rPr lang="de-DE" sz="2000"/>
              <a:t>threshholds</a:t>
            </a:r>
            <a:r>
              <a:rPr lang="de-DE" sz="2000" dirty="0"/>
              <a:t> </a:t>
            </a:r>
            <a:r>
              <a:rPr lang="de-DE" sz="2000"/>
              <a:t>that</a:t>
            </a:r>
            <a:r>
              <a:rPr lang="de-DE" sz="2000" dirty="0"/>
              <a:t> </a:t>
            </a:r>
            <a:r>
              <a:rPr lang="de-DE" sz="2000"/>
              <a:t>correspond</a:t>
            </a:r>
            <a:r>
              <a:rPr lang="de-DE" sz="2000" dirty="0"/>
              <a:t> </a:t>
            </a:r>
            <a:r>
              <a:rPr lang="de-DE" sz="2000"/>
              <a:t>to</a:t>
            </a:r>
            <a:r>
              <a:rPr lang="de-DE" sz="2000" dirty="0"/>
              <a:t> power </a:t>
            </a:r>
            <a:r>
              <a:rPr lang="de-DE" sz="2000"/>
              <a:t>states</a:t>
            </a:r>
            <a:r>
              <a:rPr lang="de-DE" sz="2000" dirty="0"/>
              <a:t> 0-3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3" descr="Ein Bild, das Text, Schrif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15CA4E50-5A4C-9220-7653-A1A26F298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55348"/>
            <a:ext cx="5334197" cy="394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25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Breitbild</PresentationFormat>
  <Paragraphs>47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</vt:lpstr>
      <vt:lpstr>Archery Game </vt:lpstr>
      <vt:lpstr>Need of an motion controlled Archery Game</vt:lpstr>
      <vt:lpstr>Need of an motion controlled Archery Game</vt:lpstr>
      <vt:lpstr> Basic idea  </vt:lpstr>
      <vt:lpstr>Visuals</vt:lpstr>
      <vt:lpstr>Visuals </vt:lpstr>
      <vt:lpstr>Physics I</vt:lpstr>
      <vt:lpstr>Equations of Motion</vt:lpstr>
      <vt:lpstr>Determine Attitude and Power </vt:lpstr>
      <vt:lpstr>Live Demonstration</vt:lpstr>
      <vt:lpstr>Adressing the Users Need</vt:lpstr>
      <vt:lpstr>Possible Improvements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Frederik Simon</dc:creator>
  <cp:lastModifiedBy>Frederik Simon</cp:lastModifiedBy>
  <cp:revision>4</cp:revision>
  <dcterms:created xsi:type="dcterms:W3CDTF">2025-03-12T21:37:44Z</dcterms:created>
  <dcterms:modified xsi:type="dcterms:W3CDTF">2025-03-13T19:13:33Z</dcterms:modified>
</cp:coreProperties>
</file>